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custDataLst>
    <p:tags r:id="rId17"/>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2F"/>
    <a:srgbClr val="C8C8C8"/>
    <a:srgbClr val="E64B3C"/>
    <a:srgbClr val="2D3C50"/>
    <a:srgbClr val="FF9900"/>
    <a:srgbClr val="990000"/>
    <a:srgbClr val="000050"/>
    <a:srgbClr val="00126A"/>
    <a:srgbClr val="00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50" d="100"/>
          <a:sy n="50" d="100"/>
        </p:scale>
        <p:origin x="-4950" y="-2400"/>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17.png"/><Relationship Id="rId26" Type="http://schemas.openxmlformats.org/officeDocument/2006/relationships/image" Target="../media/image20.png"/><Relationship Id="rId3" Type="http://schemas.openxmlformats.org/officeDocument/2006/relationships/image" Target="../media/image4.png"/><Relationship Id="rId21" Type="http://schemas.openxmlformats.org/officeDocument/2006/relationships/image" Target="../media/image14.pn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3.png"/><Relationship Id="rId29"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jpeg"/><Relationship Id="rId24" Type="http://schemas.openxmlformats.org/officeDocument/2006/relationships/image" Target="../media/image18.png"/><Relationship Id="rId5" Type="http://schemas.openxmlformats.org/officeDocument/2006/relationships/image" Target="../media/image6.pn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85800" y="533399"/>
            <a:ext cx="42519600" cy="5994347"/>
          </a:xfrm>
          <a:prstGeom prst="roundRect">
            <a:avLst>
              <a:gd name="adj" fmla="val 6990"/>
            </a:avLst>
          </a:prstGeom>
          <a:solidFill>
            <a:srgbClr val="000C2F"/>
          </a:solidFill>
          <a:ln>
            <a:solidFill>
              <a:schemeClr val="tx1"/>
            </a:solidFill>
            <a:miter lim="800000"/>
          </a:ln>
        </p:spPr>
        <p:txBody>
          <a:bodyPr/>
          <a:lstStyle>
            <a:defPPr>
              <a:defRPr kern="1200" smtId="4294967295"/>
            </a:defPPr>
          </a:lstStyle>
          <a:p>
            <a:pPr eaLnBrk="1" hangingPunct="1"/>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Introduction</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752600" y="1904999"/>
            <a:ext cx="36576000" cy="1371601"/>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defTabSz="3761086">
              <a:spcBef>
                <a:spcPct val="20000"/>
              </a:spcBef>
              <a:defRPr/>
            </a:pPr>
            <a:r>
              <a:rPr lang="en-US" sz="8500" dirty="0">
                <a:solidFill>
                  <a:schemeClr val="bg1"/>
                </a:solidFill>
                <a:latin typeface="Nunito" panose="00000500000000000000" pitchFamily="2" charset="0"/>
              </a:rPr>
              <a:t>Clustering Neural Populations by State-space Factor Models</a:t>
            </a: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1752600" y="3862625"/>
            <a:ext cx="36576000" cy="1785104"/>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defRPr/>
            </a:pPr>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Ganchao Wei</a:t>
            </a:r>
          </a:p>
          <a:p>
            <a:pPr>
              <a:defRPr/>
            </a:pPr>
            <a:r>
              <a:rPr lang="en-US" sz="5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Connecticut, Department of Statistics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96255" y="1793867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Neural Population: SSFM</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326598" y="14589407"/>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Simulations</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47000" y="2657341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Acknowledgements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7732357"/>
            <a:ext cx="10058400" cy="12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I thank my advisors </a:t>
            </a:r>
            <a:r>
              <a:rPr lang="en-US" sz="2400" dirty="0">
                <a:latin typeface="Open Sans" panose="020B0606030504020204" pitchFamily="34" charset="0"/>
                <a:ea typeface="Open Sans" panose="020B0606030504020204" pitchFamily="34" charset="0"/>
                <a:cs typeface="Open Sans" panose="020B0606030504020204" pitchFamily="34" charset="0"/>
              </a:rPr>
              <a:t>Dr. Ian H. Stevenson </a:t>
            </a:r>
            <a:r>
              <a:rPr lang="en-US" sz="2400" b="0" dirty="0">
                <a:latin typeface="Open Sans" panose="020B0606030504020204" pitchFamily="34" charset="0"/>
                <a:ea typeface="Open Sans" panose="020B0606030504020204" pitchFamily="34" charset="0"/>
                <a:cs typeface="Open Sans" panose="020B0606030504020204" pitchFamily="34" charset="0"/>
              </a:rPr>
              <a:t>and </a:t>
            </a:r>
            <a:r>
              <a:rPr lang="en-US" sz="2400" dirty="0">
                <a:latin typeface="Open Sans" panose="020B0606030504020204" pitchFamily="34" charset="0"/>
                <a:ea typeface="Open Sans" panose="020B0606030504020204" pitchFamily="34" charset="0"/>
                <a:cs typeface="Open Sans" panose="020B0606030504020204" pitchFamily="34" charset="0"/>
              </a:rPr>
              <a:t>Dr. </a:t>
            </a:r>
            <a:r>
              <a:rPr lang="en-US" sz="2400" dirty="0" err="1">
                <a:latin typeface="Open Sans" panose="020B0606030504020204" pitchFamily="34" charset="0"/>
                <a:ea typeface="Open Sans" panose="020B0606030504020204" pitchFamily="34" charset="0"/>
                <a:cs typeface="Open Sans" panose="020B0606030504020204" pitchFamily="34" charset="0"/>
              </a:rPr>
              <a:t>Xiaojing</a:t>
            </a:r>
            <a:r>
              <a:rPr lang="en-US" sz="2400" dirty="0">
                <a:latin typeface="Open Sans" panose="020B0606030504020204" pitchFamily="34" charset="0"/>
                <a:ea typeface="Open Sans" panose="020B0606030504020204" pitchFamily="34" charset="0"/>
                <a:cs typeface="Open Sans" panose="020B0606030504020204" pitchFamily="34" charset="0"/>
              </a:rPr>
              <a:t> Wang </a:t>
            </a:r>
            <a:r>
              <a:rPr lang="en-US" sz="2400" b="0" dirty="0">
                <a:latin typeface="Open Sans" panose="020B0606030504020204" pitchFamily="34" charset="0"/>
                <a:ea typeface="Open Sans" panose="020B0606030504020204" pitchFamily="34" charset="0"/>
                <a:cs typeface="Open Sans" panose="020B0606030504020204" pitchFamily="34" charset="0"/>
              </a:rPr>
              <a:t>for detailed and constructive discussions, comments and suggestions. Thank the Allen Institute for sharing the </a:t>
            </a:r>
            <a:r>
              <a:rPr lang="en-US" sz="2400" b="0" dirty="0" err="1">
                <a:latin typeface="Open Sans" panose="020B0606030504020204" pitchFamily="34" charset="0"/>
                <a:ea typeface="Open Sans" panose="020B0606030504020204" pitchFamily="34" charset="0"/>
                <a:cs typeface="Open Sans" panose="020B0606030504020204" pitchFamily="34" charset="0"/>
              </a:rPr>
              <a:t>neuropixels</a:t>
            </a:r>
            <a:r>
              <a:rPr lang="en-US" sz="2400" b="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48" name="TextBox 47">
            <a:extLst>
              <a:ext uri="{FF2B5EF4-FFF2-40B4-BE49-F238E27FC236}">
                <a16:creationId xmlns:a16="http://schemas.microsoft.com/office/drawing/2014/main" id="{6A0D303C-BC2E-4D27-8DCB-AFFC83235B99}"/>
              </a:ext>
            </a:extLst>
          </p:cNvPr>
          <p:cNvSpPr txBox="1"/>
          <p:nvPr/>
        </p:nvSpPr>
        <p:spPr>
          <a:xfrm>
            <a:off x="596255" y="8453735"/>
            <a:ext cx="10058400" cy="9325630"/>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high-density silicon probes and large-scale calcium imaging methods, neuroscientists now commonly record thousands of neurons at the same time. With these expanding capabilities, instead of studying single neuron or neurons from one population, we can further study neurons in the multi-population level.</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multi-population studies, we are mostly interested in time-varying relationships within and between neural populations. Usually, these relationships can be captured by low-dimensional latent state vectors. Both AR(1) and Gaussian process (GP</a:t>
            </a:r>
            <a:r>
              <a:rPr lang="en-US" sz="2400" b="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widely used models for latent vectors.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to implement these multi-population models, we need first define the populations. Unfortunately, it’s usually not an easy task. Routinely, when it’s hard or even impossible to define populations, neurons are clustered by distance-based algorithms at first. But the resulting latent structures will be biased, unless the neurons can be classified with perfect accuracy.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use the state-space factor model (SSFM) to do clustering, which let the latent structure help with clustering and vice versa. Although, this method is motivated by neuroscience and is based on the SSFM, it can be used to cluster general multiple time series data, while extracting potential low-dimensional structures at the same time.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A09F5A-1661-4BDF-A2DF-89252468F52D}"/>
                  </a:ext>
                </a:extLst>
              </p:cNvPr>
              <p:cNvSpPr txBox="1"/>
              <p:nvPr/>
            </p:nvSpPr>
            <p:spPr>
              <a:xfrm>
                <a:off x="596255" y="19128879"/>
                <a:ext cx="10058400" cy="1355659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Neural spikes for multi-population are modeled by the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state-space factor model (SSFM)</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Assume we can observe neural activities for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neurons, with counting observation up to</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Therefore, the observation is a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matrix,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𝑌</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𝑖𝑡</m:t>
                            </m:r>
                          </m:sub>
                        </m:sSub>
                      </m:e>
                    </m:d>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ℤ</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up>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each row represents the recording from single neuron. The cluster indictor for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sSub>
                      <m:sSub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the generating model for each neuron spike is:</a:t>
                </a:r>
              </a:p>
              <a:p>
                <a:pPr algn="l"/>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𝑃𝑜𝑖</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oMath>
                    <m:oMath xmlns:m="http://schemas.openxmlformats.org/officeDocument/2006/math">
                      <m:func>
                        <m:func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e>
                      </m:func>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𝟏</m:t>
                          </m:r>
                        </m:sub>
                      </m:sSub>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e>
                      </m:d>
                    </m:oMath>
                  </m:oMathPara>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𝒄</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latent vector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progresses linearly with a Gaussian noise:</a:t>
                </a:r>
              </a:p>
              <a:p>
                <a:pPr algn="l"/>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e>
                      </m:d>
                    </m:oMath>
                    <m:oMath xmlns:m="http://schemas.openxmlformats.org/officeDocument/2006/math">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further model interaction between clusters by allowing non-zero elements in transition matrix across clusters.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1: Cluster-dependent Loading </a:t>
                </a:r>
                <a14:m>
                  <m:oMath xmlns:m="http://schemas.openxmlformats.org/officeDocument/2006/math">
                    <m:sSubSup>
                      <m:sSubSupPr>
                        <m:ctrlPr>
                          <a:rPr lang="en-US" sz="3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up>
                        <m:d>
                          <m:d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d>
                      </m:sup>
                    </m:sSubSup>
                  </m:oMath>
                </a14:m>
                <a:endPar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rPr>
                  <a:t>Denote the latent state matrix for cluster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b="0" dirty="0">
                    <a:solidFill>
                      <a:schemeClr val="tx1"/>
                    </a:solidFill>
                  </a:rPr>
                  <a:t> as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If the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large enough to capture sufficient temporal patterns and let all clusters share the same latent state matrix, neurons in different clusters can just tune the loading to “buy” different combinations of temporal pattern. Therefore, the label-independent loading makes clustering impossible.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2: Constraints for Model Identifiability</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Like factor models, this is an over-parameterized model, so that we need to put some constraints to ensure identifiability, otherwise the model can be rewritten with any affine transformation of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49" name="TextBox 48">
                <a:extLst>
                  <a:ext uri="{FF2B5EF4-FFF2-40B4-BE49-F238E27FC236}">
                    <a16:creationId xmlns:a16="http://schemas.microsoft.com/office/drawing/2014/main" id="{DEA09F5A-1661-4BDF-A2DF-89252468F52D}"/>
                  </a:ext>
                </a:extLst>
              </p:cNvPr>
              <p:cNvSpPr txBox="1">
                <a:spLocks noRot="1" noChangeAspect="1" noMove="1" noResize="1" noEditPoints="1" noAdjustHandles="1" noChangeArrowheads="1" noChangeShapeType="1" noTextEdit="1"/>
              </p:cNvSpPr>
              <p:nvPr/>
            </p:nvSpPr>
            <p:spPr>
              <a:xfrm>
                <a:off x="596255" y="19128879"/>
                <a:ext cx="10058400" cy="13556596"/>
              </a:xfrm>
              <a:prstGeom prst="rect">
                <a:avLst/>
              </a:prstGeom>
              <a:blipFill>
                <a:blip r:embed="rId2"/>
                <a:stretch>
                  <a:fillRect l="-1455" t="-360" r="-1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8FB01C1-373E-4866-BF69-4540A0DE8387}"/>
                  </a:ext>
                </a:extLst>
              </p:cNvPr>
              <p:cNvSpPr txBox="1"/>
              <p:nvPr/>
            </p:nvSpPr>
            <p:spPr>
              <a:xfrm>
                <a:off x="11506200" y="7310735"/>
                <a:ext cx="10058400" cy="867295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neuroscience, the fitted latent state is also interesting. Therefore, to help with interpretation, I put constraints on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directly, such that each row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centered around </a:t>
                </a:r>
                <a14:m>
                  <m:oMath xmlns:m="http://schemas.openxmlformats.org/officeDocument/2006/math">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𝟎</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b="1"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𝑰</m:t>
                        </m:r>
                      </m:e>
                      <m:sub>
                        <m:r>
                          <a:rPr lang="en-US" sz="2400" b="0" i="1" smtClean="0">
                            <a:solidFill>
                              <a:schemeClr val="tx1"/>
                            </a:solidFill>
                            <a:latin typeface="Cambria Math" panose="02040503050406030204" pitchFamily="18" charset="0"/>
                          </a:rPr>
                          <m:t>𝑝</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further constraints for diagonal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𝑨</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𝑸</m:t>
                        </m:r>
                      </m:e>
                      <m:sup>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model is identifiable.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3: Interpretations of Parameters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the constraints above, the parameters have intuitive interpretations. In other words, the spiking feature of the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decomposed into three parts: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baseline firing rate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𝑑</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temporal firing patterns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patterns, i.e.     rows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centered and orthogonal to each other.</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“magnitude” of each temporal pattern </a:t>
                </a:r>
                <a14:m>
                  <m:oMath xmlns:m="http://schemas.openxmlformats.org/officeDocument/2006/math">
                    <m:sSubSup>
                      <m:sSub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these three features will be used for clustering.</a:t>
                </a:r>
              </a:p>
              <a:p>
                <a:pPr algn="l"/>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cluster parameters of cluster </a:t>
                </a:r>
                <a14:m>
                  <m:oMath xmlns:m="http://schemas.openxmlformats.org/officeDocument/2006/math">
                    <m:r>
                      <a:rPr lang="en-US" sz="2400" b="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𝑿</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prior </a:t>
                </a:r>
                <a14:m>
                  <m:oMath xmlns:m="http://schemas.openxmlformats.org/officeDocument/2006/math">
                    <m:r>
                      <a:rPr lang="en-US" sz="2400" b="1" i="1" smtClean="0">
                        <a:solidFill>
                          <a:schemeClr val="tx1"/>
                        </a:solidFill>
                        <a:effectLst/>
                        <a:latin typeface="Cambria Math" panose="02040503050406030204" pitchFamily="18" charset="0"/>
                        <a:ea typeface="Open Sans" panose="020B0606030504020204" pitchFamily="34" charset="0"/>
                        <a:cs typeface="Open Sans" panose="020B0606030504020204" pitchFamily="34" charset="0"/>
                      </a:rPr>
                      <m:t>𝑯</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 both neuron- and cluster-dependent, they will contain auxiliary parameters, i.e.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help clustering. The generating process is denoted as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78FB01C1-373E-4866-BF69-4540A0DE8387}"/>
                  </a:ext>
                </a:extLst>
              </p:cNvPr>
              <p:cNvSpPr txBox="1">
                <a:spLocks noRot="1" noChangeAspect="1" noMove="1" noResize="1" noEditPoints="1" noAdjustHandles="1" noChangeArrowheads="1" noChangeShapeType="1" noTextEdit="1"/>
              </p:cNvSpPr>
              <p:nvPr/>
            </p:nvSpPr>
            <p:spPr>
              <a:xfrm>
                <a:off x="11506200" y="7310735"/>
                <a:ext cx="10058400" cy="8672952"/>
              </a:xfrm>
              <a:prstGeom prst="rect">
                <a:avLst/>
              </a:prstGeom>
              <a:blipFill>
                <a:blip r:embed="rId3"/>
                <a:stretch>
                  <a:fillRect l="-1455" t="-562" r="-121" b="-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289F4C29-97DA-4889-85D4-4718B5EF9EE5}"/>
                  </a:ext>
                </a:extLst>
              </p:cNvPr>
              <p:cNvSpPr txBox="1"/>
              <p:nvPr/>
            </p:nvSpPr>
            <p:spPr>
              <a:xfrm>
                <a:off x="22326598" y="7310735"/>
                <a:ext cx="10058400" cy="8881086"/>
              </a:xfrm>
              <a:prstGeom prst="rect">
                <a:avLst/>
              </a:prstGeom>
              <a:noFill/>
            </p:spPr>
            <p:txBody>
              <a:bodyPr wrap="square" rtlCol="0">
                <a:spAutoFit/>
              </a:bodyPr>
              <a:lstStyle>
                <a:defPPr>
                  <a:defRPr kern="1200" smtId="4294967295"/>
                </a:defPPr>
              </a:lstStyle>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Intercept and loading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update</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 NUTS. Then update </a:t>
                </a:r>
                <a14:m>
                  <m:oMath xmlns:m="http://schemas.openxmlformats.org/officeDocument/2006/math">
                    <m:d>
                      <m:dPr>
                        <m:begChr m:val="{"/>
                        <m:end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by Gibbs sampler based on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Finally, generating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updated </a:t>
                </a:r>
                <a14:m>
                  <m:oMath xmlns:m="http://schemas.openxmlformats.org/officeDocument/2006/math">
                    <m:d>
                      <m:dPr>
                        <m:begChr m:val="{"/>
                        <m:endChr m:val="}"/>
                        <m:ctrlP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dynamics of latent vectors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of them are updated by Gibbs samplers.</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1" name="TextBox 240">
                <a:extLst>
                  <a:ext uri="{FF2B5EF4-FFF2-40B4-BE49-F238E27FC236}">
                    <a16:creationId xmlns:a16="http://schemas.microsoft.com/office/drawing/2014/main" id="{289F4C29-97DA-4889-85D4-4718B5EF9EE5}"/>
                  </a:ext>
                </a:extLst>
              </p:cNvPr>
              <p:cNvSpPr txBox="1">
                <a:spLocks noRot="1" noChangeAspect="1" noMove="1" noResize="1" noEditPoints="1" noAdjustHandles="1" noChangeArrowheads="1" noChangeShapeType="1" noTextEdit="1"/>
              </p:cNvSpPr>
              <p:nvPr/>
            </p:nvSpPr>
            <p:spPr>
              <a:xfrm>
                <a:off x="22326598" y="7310735"/>
                <a:ext cx="10058400" cy="8881086"/>
              </a:xfrm>
              <a:prstGeom prst="rect">
                <a:avLst/>
              </a:prstGeom>
              <a:blipFill>
                <a:blip r:embed="rId4"/>
                <a:stretch>
                  <a:fillRect t="-206" r="-667"/>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E7F5A37C-2B6C-4404-91FF-0640D04BD011}"/>
              </a:ext>
            </a:extLst>
          </p:cNvPr>
          <p:cNvSpPr txBox="1"/>
          <p:nvPr/>
        </p:nvSpPr>
        <p:spPr>
          <a:xfrm>
            <a:off x="33147000" y="7424467"/>
            <a:ext cx="10058400" cy="7294305"/>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2: Neurons with Unknown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same settings as simulation 1. The trace plot of clustering for 1000 iterations.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3: A More Challenging Setting</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30 neurons in each cluster. In each cluster, there are some neurons (tops in the left figure) with weak signals (hard to cluster).</a:t>
            </a:r>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52719D96-727F-42F6-8B2A-AA919B98673D}"/>
                  </a:ext>
                </a:extLst>
              </p:cNvPr>
              <p:cNvSpPr txBox="1"/>
              <p:nvPr/>
            </p:nvSpPr>
            <p:spPr>
              <a:xfrm>
                <a:off x="22326598" y="15648830"/>
                <a:ext cx="10058400" cy="14588609"/>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1: Neurons with 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 clusters, 10 neuron in each cluster. The dimension of latent vectors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recording length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=1000</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Run MCMC for 10,000 iterations. Some trace plots: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averages of fitted mean firing rate and latent sate, from iteration 1000 to 10,000.</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6" name="TextBox 305">
                <a:extLst>
                  <a:ext uri="{FF2B5EF4-FFF2-40B4-BE49-F238E27FC236}">
                    <a16:creationId xmlns:a16="http://schemas.microsoft.com/office/drawing/2014/main" id="{52719D96-727F-42F6-8B2A-AA919B98673D}"/>
                  </a:ext>
                </a:extLst>
              </p:cNvPr>
              <p:cNvSpPr txBox="1">
                <a:spLocks noRot="1" noChangeAspect="1" noMove="1" noResize="1" noEditPoints="1" noAdjustHandles="1" noChangeArrowheads="1" noChangeShapeType="1" noTextEdit="1"/>
              </p:cNvSpPr>
              <p:nvPr/>
            </p:nvSpPr>
            <p:spPr>
              <a:xfrm>
                <a:off x="22326598" y="15648830"/>
                <a:ext cx="10058400" cy="14588609"/>
              </a:xfrm>
              <a:prstGeom prst="rect">
                <a:avLst/>
              </a:prstGeom>
              <a:blipFill>
                <a:blip r:embed="rId5"/>
                <a:stretch>
                  <a:fillRect l="-1394" t="-543" r="-606"/>
                </a:stretch>
              </a:blipFill>
            </p:spPr>
            <p:txBody>
              <a:bodyPr/>
              <a:lstStyle/>
              <a:p>
                <a:r>
                  <a:rPr lang="en-US">
                    <a:noFill/>
                  </a:rPr>
                  <a:t> </a:t>
                </a:r>
              </a:p>
            </p:txBody>
          </p:sp>
        </mc:Fallback>
      </mc:AlternateContent>
      <p:pic>
        <p:nvPicPr>
          <p:cNvPr id="1030" name="Picture 6" descr="University of Connecticut Brand Standards | Wordmarks and Logos">
            <a:extLst>
              <a:ext uri="{FF2B5EF4-FFF2-40B4-BE49-F238E27FC236}">
                <a16:creationId xmlns:a16="http://schemas.microsoft.com/office/drawing/2014/main" id="{0F60A315-CD36-450D-B59D-AA75FAC5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0" y="860933"/>
            <a:ext cx="8077200" cy="538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3069884-FC66-41FE-B258-AC33F19440E2}"/>
              </a:ext>
            </a:extLst>
          </p:cNvPr>
          <p:cNvCxnSpPr/>
          <p:nvPr/>
        </p:nvCxnSpPr>
        <p:spPr bwMode="auto">
          <a:xfrm>
            <a:off x="33185100" y="914400"/>
            <a:ext cx="0" cy="5181600"/>
          </a:xfrm>
          <a:prstGeom prst="line">
            <a:avLst/>
          </a:prstGeom>
          <a:gradFill rotWithShape="1">
            <a:gsLst>
              <a:gs pos="0">
                <a:srgbClr val="800000"/>
              </a:gs>
              <a:gs pos="50000">
                <a:srgbClr val="800000">
                  <a:gamma/>
                  <a:tint val="73725"/>
                  <a:invGamma/>
                </a:srgbClr>
              </a:gs>
              <a:gs pos="100000">
                <a:srgbClr val="800000"/>
              </a:gs>
            </a:gsLst>
            <a:lin ang="5400000" scaled="1"/>
          </a:gra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0D296-5AEF-446F-B6DB-798C5151864C}"/>
                  </a:ext>
                </a:extLst>
              </p:cNvPr>
              <p:cNvSpPr txBox="1"/>
              <p:nvPr/>
            </p:nvSpPr>
            <p:spPr>
              <a:xfrm>
                <a:off x="11506200" y="17768160"/>
                <a:ext cx="10058400" cy="8872814"/>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practice, it’s impossible to know the number of clusters. One usual way is to implement the Dirichlet process mixtures (DPM) model. However, due to the nature of the problem, the number of neural population is finite but unknown. Therefore, using DPM is conceptually incorrect.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choose to put prior on number of cluster directly with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mixture of finite mixture (MFM) 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Besides the conceptual correctness, by using MFM, we can easily integrate the field knowledge about number of clusters into the model. Furthermore, MFM also has some better clustering properties than DPM. The MFM model:</a:t>
                </a:r>
              </a:p>
              <a:p>
                <a:pPr marL="0" marR="0" algn="l">
                  <a:lnSpc>
                    <a:spcPct val="107000"/>
                  </a:lnSpc>
                  <a:spcBef>
                    <a:spcPts val="0"/>
                  </a:spcBef>
                  <a:spcAft>
                    <a:spcPts val="800"/>
                  </a:spcAft>
                </a:pPr>
                <a14:m>
                  <m:oMath xmlns:m="http://schemas.openxmlformats.org/officeDocument/2006/math">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where</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is a </a:t>
                </a:r>
                <a:r>
                  <a:rPr lang="en-US" sz="2400" b="0" dirty="0" err="1">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p.m.f</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on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1,2,…</m:t>
                        </m:r>
                      </m:e>
                    </m:d>
                  </m:oMath>
                </a14:m>
                <a:endParaRPr lang="en-US" sz="2400" i="1" dirty="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𝐷𝑖𝑟𝑖𝑐h𝑖𝑙𝑒</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box>
                      <m:box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boxPr>
                      <m:e>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e>
                    </m:box>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independently for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given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sub>
                    </m:sSub>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and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following implementations, I simply put the geometric prior 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𝐾</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𝐺𝑒𝑜𝑚𝑎𝑡𝑟𝑖𝑐</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 0.2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29" name="TextBox 28">
                <a:extLst>
                  <a:ext uri="{FF2B5EF4-FFF2-40B4-BE49-F238E27FC236}">
                    <a16:creationId xmlns:a16="http://schemas.microsoft.com/office/drawing/2014/main" id="{7F80D296-5AEF-446F-B6DB-798C5151864C}"/>
                  </a:ext>
                </a:extLst>
              </p:cNvPr>
              <p:cNvSpPr txBox="1">
                <a:spLocks noRot="1" noChangeAspect="1" noMove="1" noResize="1" noEditPoints="1" noAdjustHandles="1" noChangeArrowheads="1" noChangeShapeType="1" noTextEdit="1"/>
              </p:cNvSpPr>
              <p:nvPr/>
            </p:nvSpPr>
            <p:spPr>
              <a:xfrm>
                <a:off x="11506200" y="17768160"/>
                <a:ext cx="10058400" cy="8872814"/>
              </a:xfrm>
              <a:prstGeom prst="rect">
                <a:avLst/>
              </a:prstGeom>
              <a:blipFill>
                <a:blip r:embed="rId9"/>
                <a:stretch>
                  <a:fillRect l="-970" t="-550" r="-788" b="-687"/>
                </a:stretch>
              </a:blipFill>
            </p:spPr>
            <p:txBody>
              <a:bodyPr/>
              <a:lstStyle/>
              <a:p>
                <a:r>
                  <a:rPr lang="en-US">
                    <a:noFill/>
                  </a:rPr>
                  <a:t> </a:t>
                </a:r>
              </a:p>
            </p:txBody>
          </p:sp>
        </mc:Fallback>
      </mc:AlternateContent>
      <p:sp>
        <p:nvSpPr>
          <p:cNvPr id="96" name="Rectangle 167">
            <a:extLst>
              <a:ext uri="{FF2B5EF4-FFF2-40B4-BE49-F238E27FC236}">
                <a16:creationId xmlns:a16="http://schemas.microsoft.com/office/drawing/2014/main" id="{A8D78A86-423B-466C-A02D-0D31AEFAC401}"/>
              </a:ext>
            </a:extLst>
          </p:cNvPr>
          <p:cNvSpPr>
            <a:spLocks noChangeArrowheads="1"/>
          </p:cNvSpPr>
          <p:nvPr/>
        </p:nvSpPr>
        <p:spPr bwMode="auto">
          <a:xfrm>
            <a:off x="11513457" y="2690221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Inference</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EE084B3-E65F-45AC-B492-CD03F14C66E9}"/>
                  </a:ext>
                </a:extLst>
              </p:cNvPr>
              <p:cNvSpPr txBox="1"/>
              <p:nvPr/>
            </p:nvSpPr>
            <p:spPr>
              <a:xfrm>
                <a:off x="11506200" y="27963485"/>
                <a:ext cx="10058400" cy="470769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posterior parameters are sampled by MCMC. To sample efficiently, I updated the SSFM-related parameters by normal approximation with Gibbs sampler, instead of implementing particle MCMC directly.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MFM-related parameters: They are updated by the analog of partition-based algorithm in DPM.</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draw the sample without constraint by the Laplace-approximation and then project the sample to the constraint space by singular value decomposition (SVD). Due to unimodality and Markovian structure, the posterior mode can be found efficiently in </a:t>
                </a:r>
                <a14:m>
                  <m:oMath xmlns:m="http://schemas.openxmlformats.org/officeDocument/2006/math">
                    <m:r>
                      <m:rPr>
                        <m:sty m:val="p"/>
                      </m:rPr>
                      <a:rPr lang="el-GR"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Ο</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𝑇</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97" name="TextBox 96">
                <a:extLst>
                  <a:ext uri="{FF2B5EF4-FFF2-40B4-BE49-F238E27FC236}">
                    <a16:creationId xmlns:a16="http://schemas.microsoft.com/office/drawing/2014/main" id="{2EE084B3-E65F-45AC-B492-CD03F14C66E9}"/>
                  </a:ext>
                </a:extLst>
              </p:cNvPr>
              <p:cNvSpPr txBox="1">
                <a:spLocks noRot="1" noChangeAspect="1" noMove="1" noResize="1" noEditPoints="1" noAdjustHandles="1" noChangeArrowheads="1" noChangeShapeType="1" noTextEdit="1"/>
              </p:cNvSpPr>
              <p:nvPr/>
            </p:nvSpPr>
            <p:spPr>
              <a:xfrm>
                <a:off x="11506200" y="27963485"/>
                <a:ext cx="10058400" cy="4707699"/>
              </a:xfrm>
              <a:prstGeom prst="rect">
                <a:avLst/>
              </a:prstGeom>
              <a:blipFill>
                <a:blip r:embed="rId14"/>
                <a:stretch>
                  <a:fillRect l="-970" t="-1036" b="-2073"/>
                </a:stretch>
              </a:blipFill>
            </p:spPr>
            <p:txBody>
              <a:bodyPr/>
              <a:lstStyle/>
              <a:p>
                <a:r>
                  <a:rPr lang="en-US">
                    <a:noFill/>
                  </a:rPr>
                  <a:t> </a:t>
                </a:r>
              </a:p>
            </p:txBody>
          </p:sp>
        </mc:Fallback>
      </mc:AlternateContent>
      <p:pic>
        <p:nvPicPr>
          <p:cNvPr id="90" name="Picture 89" descr="Chart&#10;&#10;Description automatically generated">
            <a:extLst>
              <a:ext uri="{FF2B5EF4-FFF2-40B4-BE49-F238E27FC236}">
                <a16:creationId xmlns:a16="http://schemas.microsoft.com/office/drawing/2014/main" id="{D39EDED9-A112-478A-B83D-DF492130031E}"/>
              </a:ext>
            </a:extLst>
          </p:cNvPr>
          <p:cNvPicPr>
            <a:picLocks noChangeAspect="1"/>
          </p:cNvPicPr>
          <p:nvPr/>
        </p:nvPicPr>
        <p:blipFill rotWithShape="1">
          <a:blip r:embed="rId15">
            <a:extLst>
              <a:ext uri="{28A0092B-C50C-407E-A947-70E740481C1C}">
                <a14:useLocalDpi xmlns:a14="http://schemas.microsoft.com/office/drawing/2010/main" val="0"/>
              </a:ext>
            </a:extLst>
          </a:blip>
          <a:srcRect t="-1" r="8336" b="-2989"/>
          <a:stretch/>
        </p:blipFill>
        <p:spPr>
          <a:xfrm>
            <a:off x="32384998" y="14772262"/>
            <a:ext cx="4875328" cy="3989001"/>
          </a:xfrm>
          <a:prstGeom prst="rect">
            <a:avLst/>
          </a:prstGeom>
        </p:spPr>
      </p:pic>
      <p:pic>
        <p:nvPicPr>
          <p:cNvPr id="92" name="Picture 91" descr="Chart, histogram&#10;&#10;Description automatically generated">
            <a:extLst>
              <a:ext uri="{FF2B5EF4-FFF2-40B4-BE49-F238E27FC236}">
                <a16:creationId xmlns:a16="http://schemas.microsoft.com/office/drawing/2014/main" id="{87049BB8-1E1B-4FF3-A019-7E1C85C8C882}"/>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7245811" y="14519008"/>
            <a:ext cx="6554972" cy="4285676"/>
          </a:xfrm>
          <a:prstGeom prst="rect">
            <a:avLst/>
          </a:prstGeom>
        </p:spPr>
      </p:pic>
      <p:pic>
        <p:nvPicPr>
          <p:cNvPr id="100" name="Picture 99" descr="Chart, bar chart, histogram&#10;&#10;Description automatically generated">
            <a:extLst>
              <a:ext uri="{FF2B5EF4-FFF2-40B4-BE49-F238E27FC236}">
                <a16:creationId xmlns:a16="http://schemas.microsoft.com/office/drawing/2014/main" id="{CBEFF996-A03E-4A97-B0E9-7F2EC1A08E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605341" y="27658215"/>
            <a:ext cx="5317032" cy="4518304"/>
          </a:xfrm>
          <a:prstGeom prst="rect">
            <a:avLst/>
          </a:prstGeom>
        </p:spPr>
      </p:pic>
      <p:sp>
        <p:nvSpPr>
          <p:cNvPr id="110" name="Rectangle 167">
            <a:extLst>
              <a:ext uri="{FF2B5EF4-FFF2-40B4-BE49-F238E27FC236}">
                <a16:creationId xmlns:a16="http://schemas.microsoft.com/office/drawing/2014/main" id="{759B3B18-750C-46B9-92C2-768729439941}"/>
              </a:ext>
            </a:extLst>
          </p:cNvPr>
          <p:cNvSpPr>
            <a:spLocks noChangeArrowheads="1"/>
          </p:cNvSpPr>
          <p:nvPr/>
        </p:nvSpPr>
        <p:spPr bwMode="auto">
          <a:xfrm>
            <a:off x="33147000" y="1874062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Application</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A854FC-DBDD-4198-9AF2-77BFB3EEA45F}"/>
                  </a:ext>
                </a:extLst>
              </p:cNvPr>
              <p:cNvSpPr txBox="1"/>
              <p:nvPr/>
            </p:nvSpPr>
            <p:spPr>
              <a:xfrm>
                <a:off x="33147000" y="19817289"/>
                <a:ext cx="10058400" cy="120032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57 neurons from 4 anatomical sites. Use ~30 min recordings for clustering (bin size = 0.5s).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=4</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average results from iteration 1000 to 3000.</a:t>
                </a:r>
              </a:p>
            </p:txBody>
          </p:sp>
        </mc:Choice>
        <mc:Fallback xmlns="">
          <p:sp>
            <p:nvSpPr>
              <p:cNvPr id="112" name="TextBox 111">
                <a:extLst>
                  <a:ext uri="{FF2B5EF4-FFF2-40B4-BE49-F238E27FC236}">
                    <a16:creationId xmlns:a16="http://schemas.microsoft.com/office/drawing/2014/main" id="{D5A854FC-DBDD-4198-9AF2-77BFB3EEA45F}"/>
                  </a:ext>
                </a:extLst>
              </p:cNvPr>
              <p:cNvSpPr txBox="1">
                <a:spLocks noRot="1" noChangeAspect="1" noMove="1" noResize="1" noEditPoints="1" noAdjustHandles="1" noChangeArrowheads="1" noChangeShapeType="1" noTextEdit="1"/>
              </p:cNvSpPr>
              <p:nvPr/>
            </p:nvSpPr>
            <p:spPr>
              <a:xfrm>
                <a:off x="33147000" y="19817289"/>
                <a:ext cx="10058400" cy="1200329"/>
              </a:xfrm>
              <a:prstGeom prst="rect">
                <a:avLst/>
              </a:prstGeom>
              <a:blipFill>
                <a:blip r:embed="rId18"/>
                <a:stretch>
                  <a:fillRect l="-970" t="-4061" b="-10660"/>
                </a:stretch>
              </a:blipFill>
            </p:spPr>
            <p:txBody>
              <a:bodyPr/>
              <a:lstStyle/>
              <a:p>
                <a:r>
                  <a:rPr lang="en-US">
                    <a:noFill/>
                  </a:rPr>
                  <a:t> </a:t>
                </a:r>
              </a:p>
            </p:txBody>
          </p:sp>
        </mc:Fallback>
      </mc:AlternateContent>
      <p:sp>
        <p:nvSpPr>
          <p:cNvPr id="117" name="Rectangle 167">
            <a:extLst>
              <a:ext uri="{FF2B5EF4-FFF2-40B4-BE49-F238E27FC236}">
                <a16:creationId xmlns:a16="http://schemas.microsoft.com/office/drawing/2014/main" id="{2B477471-01CE-46A7-B03C-3BF21410C574}"/>
              </a:ext>
            </a:extLst>
          </p:cNvPr>
          <p:cNvSpPr>
            <a:spLocks noChangeArrowheads="1"/>
          </p:cNvSpPr>
          <p:nvPr/>
        </p:nvSpPr>
        <p:spPr bwMode="auto">
          <a:xfrm>
            <a:off x="33147000" y="29177206"/>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References</a:t>
            </a:r>
          </a:p>
        </p:txBody>
      </p:sp>
      <p:sp>
        <p:nvSpPr>
          <p:cNvPr id="118" name="TextBox 19">
            <a:extLst>
              <a:ext uri="{FF2B5EF4-FFF2-40B4-BE49-F238E27FC236}">
                <a16:creationId xmlns:a16="http://schemas.microsoft.com/office/drawing/2014/main" id="{D0030D98-A760-45F5-83CC-A9C9CB25D03B}"/>
              </a:ext>
            </a:extLst>
          </p:cNvPr>
          <p:cNvSpPr txBox="1">
            <a:spLocks noChangeArrowheads="1"/>
          </p:cNvSpPr>
          <p:nvPr/>
        </p:nvSpPr>
        <p:spPr bwMode="auto">
          <a:xfrm>
            <a:off x="33147000" y="30336149"/>
            <a:ext cx="10058400" cy="19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Macke, J. H. et al. Empirical models of spiking in neural populations. </a:t>
            </a:r>
            <a:r>
              <a:rPr lang="en-US" sz="2400" b="0" i="1" dirty="0">
                <a:latin typeface="Open Sans" panose="020B0606030504020204" pitchFamily="34" charset="0"/>
                <a:ea typeface="Open Sans" panose="020B0606030504020204" pitchFamily="34" charset="0"/>
                <a:cs typeface="Open Sans" panose="020B0606030504020204" pitchFamily="34" charset="0"/>
              </a:rPr>
              <a:t>Adv. Neural Inf. Process. Syst. </a:t>
            </a:r>
            <a:r>
              <a:rPr lang="en-US" sz="2400" dirty="0">
                <a:latin typeface="Open Sans" panose="020B0606030504020204" pitchFamily="34" charset="0"/>
                <a:ea typeface="Open Sans" panose="020B0606030504020204" pitchFamily="34" charset="0"/>
                <a:cs typeface="Open Sans" panose="020B0606030504020204" pitchFamily="34" charset="0"/>
              </a:rPr>
              <a:t>24</a:t>
            </a:r>
            <a:r>
              <a:rPr lang="en-US" sz="2400" b="0" dirty="0">
                <a:latin typeface="Open Sans" panose="020B0606030504020204" pitchFamily="34" charset="0"/>
                <a:ea typeface="Open Sans" panose="020B0606030504020204" pitchFamily="34" charset="0"/>
                <a:cs typeface="Open Sans" panose="020B0606030504020204" pitchFamily="34" charset="0"/>
              </a:rPr>
              <a:t>, (2011).</a:t>
            </a:r>
          </a:p>
          <a:p>
            <a:pPr algn="l"/>
            <a:r>
              <a:rPr lang="en-US" sz="2400" b="0" dirty="0">
                <a:latin typeface="Open Sans" panose="020B0606030504020204" pitchFamily="34" charset="0"/>
                <a:ea typeface="Open Sans" panose="020B0606030504020204" pitchFamily="34" charset="0"/>
                <a:cs typeface="Open Sans" panose="020B0606030504020204" pitchFamily="34" charset="0"/>
              </a:rPr>
              <a:t>Miller, J. W. &amp; Harrison, M. T. Mixture models with a prior on the number of components. </a:t>
            </a:r>
            <a:r>
              <a:rPr lang="en-US" sz="2400" b="0" i="1" dirty="0">
                <a:latin typeface="Open Sans" panose="020B0606030504020204" pitchFamily="34" charset="0"/>
                <a:ea typeface="Open Sans" panose="020B0606030504020204" pitchFamily="34" charset="0"/>
                <a:cs typeface="Open Sans" panose="020B0606030504020204" pitchFamily="34" charset="0"/>
              </a:rPr>
              <a:t>J. Am. Stat. Assoc. </a:t>
            </a:r>
            <a:r>
              <a:rPr lang="en-US" sz="2400" dirty="0">
                <a:latin typeface="Open Sans" panose="020B0606030504020204" pitchFamily="34" charset="0"/>
                <a:ea typeface="Open Sans" panose="020B0606030504020204" pitchFamily="34" charset="0"/>
                <a:cs typeface="Open Sans" panose="020B0606030504020204" pitchFamily="34" charset="0"/>
              </a:rPr>
              <a:t>113</a:t>
            </a:r>
            <a:r>
              <a:rPr lang="en-US" sz="2400" b="0" dirty="0">
                <a:latin typeface="Open Sans" panose="020B0606030504020204" pitchFamily="34" charset="0"/>
                <a:ea typeface="Open Sans" panose="020B0606030504020204" pitchFamily="34" charset="0"/>
                <a:cs typeface="Open Sans" panose="020B0606030504020204" pitchFamily="34" charset="0"/>
              </a:rPr>
              <a:t>, 340 (2018).</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 name="Picture 101" descr="Graphical user interface&#10;&#10;Description automatically generated">
            <a:extLst>
              <a:ext uri="{FF2B5EF4-FFF2-40B4-BE49-F238E27FC236}">
                <a16:creationId xmlns:a16="http://schemas.microsoft.com/office/drawing/2014/main" id="{D6C6230D-BFC3-4DCB-9F1C-CF5AEC1924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484208" y="21407208"/>
            <a:ext cx="6427003" cy="4820251"/>
          </a:xfrm>
          <a:prstGeom prst="rect">
            <a:avLst/>
          </a:prstGeom>
        </p:spPr>
      </p:pic>
      <p:pic>
        <p:nvPicPr>
          <p:cNvPr id="104" name="Picture 103" descr="Chart&#10;&#10;Description automatically generated">
            <a:extLst>
              <a:ext uri="{FF2B5EF4-FFF2-40B4-BE49-F238E27FC236}">
                <a16:creationId xmlns:a16="http://schemas.microsoft.com/office/drawing/2014/main" id="{18B5E829-295B-46E4-8B2D-81C99841800A}"/>
              </a:ext>
            </a:extLst>
          </p:cNvPr>
          <p:cNvPicPr>
            <a:picLocks noChangeAspect="1"/>
          </p:cNvPicPr>
          <p:nvPr/>
        </p:nvPicPr>
        <p:blipFill rotWithShape="1">
          <a:blip r:embed="rId20">
            <a:extLst>
              <a:ext uri="{28A0092B-C50C-407E-A947-70E740481C1C}">
                <a14:useLocalDpi xmlns:a14="http://schemas.microsoft.com/office/drawing/2010/main" val="0"/>
              </a:ext>
            </a:extLst>
          </a:blip>
          <a:srcRect r="6996"/>
          <a:stretch/>
        </p:blipFill>
        <p:spPr>
          <a:xfrm>
            <a:off x="38253551" y="21453449"/>
            <a:ext cx="5547232" cy="4473379"/>
          </a:xfrm>
          <a:prstGeom prst="rect">
            <a:avLst/>
          </a:prstGeom>
        </p:spPr>
      </p:pic>
      <p:sp>
        <p:nvSpPr>
          <p:cNvPr id="28" name="Rectangle 167">
            <a:extLst>
              <a:ext uri="{FF2B5EF4-FFF2-40B4-BE49-F238E27FC236}">
                <a16:creationId xmlns:a16="http://schemas.microsoft.com/office/drawing/2014/main" id="{55669B83-BFAF-407A-9439-04700D3AACA4}"/>
              </a:ext>
            </a:extLst>
          </p:cNvPr>
          <p:cNvSpPr>
            <a:spLocks noChangeArrowheads="1"/>
          </p:cNvSpPr>
          <p:nvPr/>
        </p:nvSpPr>
        <p:spPr bwMode="auto">
          <a:xfrm>
            <a:off x="11506200" y="16592519"/>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Clustering: MFM</a:t>
            </a:r>
          </a:p>
        </p:txBody>
      </p:sp>
      <p:pic>
        <p:nvPicPr>
          <p:cNvPr id="4" name="Picture 3" descr="Graphical user interface, application&#10;&#10;Description automatically generated">
            <a:extLst>
              <a:ext uri="{FF2B5EF4-FFF2-40B4-BE49-F238E27FC236}">
                <a16:creationId xmlns:a16="http://schemas.microsoft.com/office/drawing/2014/main" id="{BE99BC3E-AA1A-49A0-9C2A-FEA420DA43E4}"/>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200" y="17295974"/>
            <a:ext cx="11077891" cy="887281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4EA2D97-97FE-46D8-B35B-59C8582D5BFA}"/>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24915" y="8279930"/>
            <a:ext cx="10083559" cy="5240219"/>
          </a:xfrm>
          <a:prstGeom prst="rect">
            <a:avLst/>
          </a:prstGeom>
        </p:spPr>
      </p:pic>
      <p:pic>
        <p:nvPicPr>
          <p:cNvPr id="7" name="Picture 6" descr="Graphical user interface, chart, histogram&#10;&#10;Description automatically generated">
            <a:extLst>
              <a:ext uri="{FF2B5EF4-FFF2-40B4-BE49-F238E27FC236}">
                <a16:creationId xmlns:a16="http://schemas.microsoft.com/office/drawing/2014/main" id="{055CC662-DCFF-4D1F-8179-05A4BC5F9F22}"/>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22373" y="27658214"/>
            <a:ext cx="6217366" cy="4700549"/>
          </a:xfrm>
          <a:prstGeom prst="rect">
            <a:avLst/>
          </a:prstGeom>
        </p:spPr>
      </p:pic>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19702957-8D3E-4A40-8AA9-F1394686F67A}"/>
                  </a:ext>
                </a:extLst>
              </p:cNvPr>
              <p:cNvSpPr txBox="1"/>
              <p:nvPr/>
            </p:nvSpPr>
            <p:spPr>
              <a:xfrm>
                <a:off x="23018997" y="11558032"/>
                <a:ext cx="1750416" cy="67666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3000" b="0" i="1" smtClean="0">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𝝁</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r>
                        <a:rPr lang="en-US" sz="3000" b="0" i="1">
                          <a:solidFill>
                            <a:prstClr val="black"/>
                          </a:solidFill>
                          <a:latin typeface="Cambria Math" panose="020405030504060302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𝚺</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oMath>
                  </m:oMathPara>
                </a14:m>
                <a:endParaRPr lang="en-US" sz="3000" b="0" dirty="0">
                  <a:solidFill>
                    <a:prstClr val="black"/>
                  </a:solidFill>
                  <a:latin typeface="Calibri" panose="020F0502020204030204"/>
                </a:endParaRPr>
              </a:p>
            </p:txBody>
          </p:sp>
        </mc:Choice>
        <mc:Fallback>
          <p:sp>
            <p:nvSpPr>
              <p:cNvPr id="83" name="TextBox 82">
                <a:extLst>
                  <a:ext uri="{FF2B5EF4-FFF2-40B4-BE49-F238E27FC236}">
                    <a16:creationId xmlns:a16="http://schemas.microsoft.com/office/drawing/2014/main" id="{19702957-8D3E-4A40-8AA9-F1394686F67A}"/>
                  </a:ext>
                </a:extLst>
              </p:cNvPr>
              <p:cNvSpPr txBox="1">
                <a:spLocks noRot="1" noChangeAspect="1" noMove="1" noResize="1" noEditPoints="1" noAdjustHandles="1" noChangeArrowheads="1" noChangeShapeType="1" noTextEdit="1"/>
              </p:cNvSpPr>
              <p:nvPr/>
            </p:nvSpPr>
            <p:spPr>
              <a:xfrm>
                <a:off x="23018997" y="11558032"/>
                <a:ext cx="1750416" cy="67666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99913931-3F3A-4458-ADFB-BADDEACB9DC8}"/>
                  </a:ext>
                </a:extLst>
              </p:cNvPr>
              <p:cNvSpPr txBox="1"/>
              <p:nvPr/>
            </p:nvSpPr>
            <p:spPr>
              <a:xfrm>
                <a:off x="26698607" y="11592644"/>
                <a:ext cx="1259086" cy="585288"/>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3000" i="1" smtClean="0">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𝒅</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r>
                        <a:rPr lang="en-US" sz="3000" b="0">
                          <a:solidFill>
                            <a:prstClr val="black"/>
                          </a:solidFill>
                          <a:latin typeface="Cambria Math" panose="02040503050406030204" pitchFamily="18" charset="0"/>
                        </a:rPr>
                        <m:t>,</m:t>
                      </m:r>
                      <m:sSup>
                        <m:sSupPr>
                          <m:ctrlPr>
                            <a:rPr lang="en-US" sz="3000" b="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𝑪</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oMath>
                  </m:oMathPara>
                </a14:m>
                <a:endParaRPr lang="en-US" sz="3000" b="0" dirty="0">
                  <a:solidFill>
                    <a:prstClr val="black"/>
                  </a:solidFill>
                  <a:latin typeface="Calibri" panose="020F0502020204030204"/>
                </a:endParaRPr>
              </a:p>
            </p:txBody>
          </p:sp>
        </mc:Choice>
        <mc:Fallback>
          <p:sp>
            <p:nvSpPr>
              <p:cNvPr id="84" name="TextBox 83">
                <a:extLst>
                  <a:ext uri="{FF2B5EF4-FFF2-40B4-BE49-F238E27FC236}">
                    <a16:creationId xmlns:a16="http://schemas.microsoft.com/office/drawing/2014/main" id="{99913931-3F3A-4458-ADFB-BADDEACB9DC8}"/>
                  </a:ext>
                </a:extLst>
              </p:cNvPr>
              <p:cNvSpPr txBox="1">
                <a:spLocks noRot="1" noChangeAspect="1" noMove="1" noResize="1" noEditPoints="1" noAdjustHandles="1" noChangeArrowheads="1" noChangeShapeType="1" noTextEdit="1"/>
              </p:cNvSpPr>
              <p:nvPr/>
            </p:nvSpPr>
            <p:spPr>
              <a:xfrm>
                <a:off x="26698607" y="11592644"/>
                <a:ext cx="1259086" cy="585288"/>
              </a:xfrm>
              <a:prstGeom prst="rect">
                <a:avLst/>
              </a:prstGeom>
              <a:blipFill>
                <a:blip r:embed="rId25"/>
                <a:stretch>
                  <a:fillRect r="-218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566C860F-B25F-43CC-8F59-588C3CD56529}"/>
                  </a:ext>
                </a:extLst>
              </p:cNvPr>
              <p:cNvSpPr txBox="1"/>
              <p:nvPr/>
            </p:nvSpPr>
            <p:spPr>
              <a:xfrm>
                <a:off x="28474744" y="10911843"/>
                <a:ext cx="3096473" cy="779124"/>
              </a:xfrm>
              <a:prstGeom prst="rect">
                <a:avLst/>
              </a:prstGeom>
              <a:noFill/>
            </p:spPr>
            <p:txBody>
              <a:bodyPr wrap="square">
                <a:spAutoFit/>
              </a:bodyPr>
              <a:lstStyle/>
              <a:p>
                <a:pPr algn="l" fontAlgn="auto">
                  <a:spcBef>
                    <a:spcPts val="0"/>
                  </a:spcBef>
                  <a:spcAft>
                    <a:spcPts val="0"/>
                  </a:spcAft>
                </a:pPr>
                <a14:m>
                  <m:oMath xmlns:m="http://schemas.openxmlformats.org/officeDocument/2006/math">
                    <m:d>
                      <m:dPr>
                        <m:begChr m:val="{"/>
                        <m:endChr m:val="}"/>
                        <m:ctrlPr>
                          <a:rPr lang="en-US" sz="30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3000" b="0" dirty="0">
                    <a:solidFill>
                      <a:prstClr val="black"/>
                    </a:solidFill>
                    <a:latin typeface="Calibri" panose="020F0502020204030204" pitchFamily="34" charset="0"/>
                    <a:ea typeface="等线" panose="02010600030101010101" pitchFamily="2" charset="-122"/>
                    <a:cs typeface="Times New Roman" panose="02020603050405020304" pitchFamily="18" charset="0"/>
                  </a:rPr>
                  <a:t> </a:t>
                </a:r>
                <a:endParaRPr lang="en-US" sz="3000" b="0" dirty="0">
                  <a:solidFill>
                    <a:prstClr val="black"/>
                  </a:solidFill>
                  <a:latin typeface="Calibri" panose="020F0502020204030204"/>
                </a:endParaRPr>
              </a:p>
            </p:txBody>
          </p:sp>
        </mc:Choice>
        <mc:Fallback>
          <p:sp>
            <p:nvSpPr>
              <p:cNvPr id="85" name="TextBox 84">
                <a:extLst>
                  <a:ext uri="{FF2B5EF4-FFF2-40B4-BE49-F238E27FC236}">
                    <a16:creationId xmlns:a16="http://schemas.microsoft.com/office/drawing/2014/main" id="{566C860F-B25F-43CC-8F59-588C3CD56529}"/>
                  </a:ext>
                </a:extLst>
              </p:cNvPr>
              <p:cNvSpPr txBox="1">
                <a:spLocks noRot="1" noChangeAspect="1" noMove="1" noResize="1" noEditPoints="1" noAdjustHandles="1" noChangeArrowheads="1" noChangeShapeType="1" noTextEdit="1"/>
              </p:cNvSpPr>
              <p:nvPr/>
            </p:nvSpPr>
            <p:spPr>
              <a:xfrm>
                <a:off x="28474744" y="10911843"/>
                <a:ext cx="3096473" cy="77912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868437D2-FB41-4734-B33D-2D272F837BD6}"/>
                  </a:ext>
                </a:extLst>
              </p:cNvPr>
              <p:cNvSpPr txBox="1"/>
              <p:nvPr/>
            </p:nvSpPr>
            <p:spPr>
              <a:xfrm>
                <a:off x="28474746" y="12017797"/>
                <a:ext cx="3096473" cy="779124"/>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sepChr m:val=","/>
                          <m:ctrlPr>
                            <a:rPr lang="en-US" sz="3000" b="0" i="1" smtClean="0">
                              <a:solidFill>
                                <a:prstClr val="black"/>
                              </a:solidFill>
                              <a:latin typeface="Cambria Math" panose="020405030504060302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rPr>
                                <m:t>𝑑</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e>
                        <m:e>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𝒄</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r>
                            <a:rPr lang="en-US" sz="3000" b="0">
                              <a:solidFill>
                                <a:prstClr val="black"/>
                              </a:solidFill>
                              <a:latin typeface="Cambria Math" panose="020405030504060302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rPr>
                                <m:t>𝑧</m:t>
                              </m:r>
                            </m:e>
                            <m:sub>
                              <m:r>
                                <a:rPr lang="en-US" sz="3000" b="0" i="1">
                                  <a:solidFill>
                                    <a:prstClr val="black"/>
                                  </a:solidFill>
                                  <a:latin typeface="Cambria Math" panose="02040503050406030204" pitchFamily="18" charset="0"/>
                                </a:rPr>
                                <m:t>𝑖</m:t>
                              </m:r>
                            </m:sub>
                          </m:sSub>
                          <m:r>
                            <a:rPr lang="en-US" sz="3000" b="0">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e>
                      </m:d>
                    </m:oMath>
                  </m:oMathPara>
                </a14:m>
                <a:endParaRPr lang="en-US" sz="3000" b="0" dirty="0">
                  <a:solidFill>
                    <a:prstClr val="black"/>
                  </a:solidFill>
                  <a:latin typeface="Calibri" panose="020F0502020204030204"/>
                </a:endParaRPr>
              </a:p>
            </p:txBody>
          </p:sp>
        </mc:Choice>
        <mc:Fallback>
          <p:sp>
            <p:nvSpPr>
              <p:cNvPr id="86" name="TextBox 85">
                <a:extLst>
                  <a:ext uri="{FF2B5EF4-FFF2-40B4-BE49-F238E27FC236}">
                    <a16:creationId xmlns:a16="http://schemas.microsoft.com/office/drawing/2014/main" id="{868437D2-FB41-4734-B33D-2D272F837BD6}"/>
                  </a:ext>
                </a:extLst>
              </p:cNvPr>
              <p:cNvSpPr txBox="1">
                <a:spLocks noRot="1" noChangeAspect="1" noMove="1" noResize="1" noEditPoints="1" noAdjustHandles="1" noChangeArrowheads="1" noChangeShapeType="1" noTextEdit="1"/>
              </p:cNvSpPr>
              <p:nvPr/>
            </p:nvSpPr>
            <p:spPr>
              <a:xfrm>
                <a:off x="28474746" y="12017797"/>
                <a:ext cx="3096473" cy="779124"/>
              </a:xfrm>
              <a:prstGeom prst="rect">
                <a:avLst/>
              </a:prstGeom>
              <a:blipFill>
                <a:blip r:embed="rId27"/>
                <a:stretch>
                  <a:fillRect/>
                </a:stretch>
              </a:blipFill>
            </p:spPr>
            <p:txBody>
              <a:bodyPr/>
              <a:lstStyle/>
              <a:p>
                <a:r>
                  <a:rPr lang="en-US">
                    <a:noFill/>
                  </a:rPr>
                  <a:t> </a:t>
                </a:r>
              </a:p>
            </p:txBody>
          </p:sp>
        </mc:Fallback>
      </mc:AlternateContent>
      <p:sp>
        <p:nvSpPr>
          <p:cNvPr id="87" name="Left Brace 86">
            <a:extLst>
              <a:ext uri="{FF2B5EF4-FFF2-40B4-BE49-F238E27FC236}">
                <a16:creationId xmlns:a16="http://schemas.microsoft.com/office/drawing/2014/main" id="{889F235D-ADE0-4E25-B64D-C00824F62224}"/>
              </a:ext>
            </a:extLst>
          </p:cNvPr>
          <p:cNvSpPr/>
          <p:nvPr/>
        </p:nvSpPr>
        <p:spPr>
          <a:xfrm>
            <a:off x="28295076" y="11300915"/>
            <a:ext cx="243539" cy="1090168"/>
          </a:xfrm>
          <a:prstGeom prst="leftBrace">
            <a:avLst>
              <a:gd name="adj1" fmla="val 28077"/>
              <a:gd name="adj2" fmla="val 50000"/>
            </a:avLst>
          </a:prstGeom>
          <a:noFill/>
          <a:ln w="190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88" name="Straight Arrow Connector 87">
            <a:extLst>
              <a:ext uri="{FF2B5EF4-FFF2-40B4-BE49-F238E27FC236}">
                <a16:creationId xmlns:a16="http://schemas.microsoft.com/office/drawing/2014/main" id="{B5F4806C-F86C-4577-891F-1DD71045D192}"/>
              </a:ext>
            </a:extLst>
          </p:cNvPr>
          <p:cNvCxnSpPr>
            <a:cxnSpLocks/>
          </p:cNvCxnSpPr>
          <p:nvPr/>
        </p:nvCxnSpPr>
        <p:spPr>
          <a:xfrm>
            <a:off x="24519962" y="11936130"/>
            <a:ext cx="2226238" cy="0"/>
          </a:xfrm>
          <a:prstGeom prst="straightConnector1">
            <a:avLst/>
          </a:prstGeom>
          <a:noFill/>
          <a:ln w="19050" cap="flat" cmpd="sng" algn="ctr">
            <a:solidFill>
              <a:sysClr val="windowText" lastClr="000000"/>
            </a:solidFill>
            <a:prstDash val="solid"/>
            <a:miter lim="800000"/>
            <a:tailEnd type="triangle"/>
          </a:ln>
          <a:effectLst/>
        </p:spPr>
      </p:cxnSp>
      <p:cxnSp>
        <p:nvCxnSpPr>
          <p:cNvPr id="89" name="Connector: Elbow 88">
            <a:extLst>
              <a:ext uri="{FF2B5EF4-FFF2-40B4-BE49-F238E27FC236}">
                <a16:creationId xmlns:a16="http://schemas.microsoft.com/office/drawing/2014/main" id="{4305AAB8-F7DE-4B92-B6F5-95C05147477E}"/>
              </a:ext>
            </a:extLst>
          </p:cNvPr>
          <p:cNvCxnSpPr>
            <a:cxnSpLocks/>
            <a:endCxn id="83" idx="0"/>
          </p:cNvCxnSpPr>
          <p:nvPr/>
        </p:nvCxnSpPr>
        <p:spPr>
          <a:xfrm rot="10800000" flipV="1">
            <a:off x="23894206" y="11155892"/>
            <a:ext cx="4580539" cy="402140"/>
          </a:xfrm>
          <a:prstGeom prst="bentConnector2">
            <a:avLst/>
          </a:prstGeom>
          <a:noFill/>
          <a:ln w="19050" cap="flat" cmpd="sng" algn="ctr">
            <a:solidFill>
              <a:srgbClr val="FF0000"/>
            </a:solidFill>
            <a:prstDash val="sysDash"/>
            <a:miter lim="800000"/>
            <a:tailEnd type="triangle"/>
          </a:ln>
          <a:effectLst/>
        </p:spPr>
      </p:cxnSp>
      <p:cxnSp>
        <p:nvCxnSpPr>
          <p:cNvPr id="91" name="Connector: Elbow 90">
            <a:extLst>
              <a:ext uri="{FF2B5EF4-FFF2-40B4-BE49-F238E27FC236}">
                <a16:creationId xmlns:a16="http://schemas.microsoft.com/office/drawing/2014/main" id="{AD092D2B-465A-4633-A1F5-357CEFF7A0B3}"/>
              </a:ext>
            </a:extLst>
          </p:cNvPr>
          <p:cNvCxnSpPr>
            <a:cxnSpLocks/>
            <a:stCxn id="83" idx="2"/>
          </p:cNvCxnSpPr>
          <p:nvPr/>
        </p:nvCxnSpPr>
        <p:spPr>
          <a:xfrm rot="16200000" flipH="1">
            <a:off x="26001509" y="10127387"/>
            <a:ext cx="365930" cy="4580539"/>
          </a:xfrm>
          <a:prstGeom prst="bentConnector2">
            <a:avLst/>
          </a:prstGeom>
          <a:noFill/>
          <a:ln w="19050" cap="flat" cmpd="sng" algn="ctr">
            <a:solidFill>
              <a:srgbClr val="FF0000"/>
            </a:solidFill>
            <a:prstDash val="sysDash"/>
            <a:miter lim="800000"/>
            <a:tailEnd type="triangle"/>
          </a:ln>
          <a:effectLst/>
        </p:spPr>
      </p:cxnSp>
      <p:sp>
        <p:nvSpPr>
          <p:cNvPr id="93" name="TextBox 92">
            <a:extLst>
              <a:ext uri="{FF2B5EF4-FFF2-40B4-BE49-F238E27FC236}">
                <a16:creationId xmlns:a16="http://schemas.microsoft.com/office/drawing/2014/main" id="{D3A72390-0C5F-46EB-9551-F22EBA708839}"/>
              </a:ext>
            </a:extLst>
          </p:cNvPr>
          <p:cNvSpPr txBox="1"/>
          <p:nvPr/>
        </p:nvSpPr>
        <p:spPr>
          <a:xfrm>
            <a:off x="24847328" y="11505241"/>
            <a:ext cx="1604285" cy="861774"/>
          </a:xfrm>
          <a:prstGeom prst="rect">
            <a:avLst/>
          </a:prstGeom>
          <a:noFill/>
        </p:spPr>
        <p:txBody>
          <a:bodyPr wrap="none" rtlCol="0">
            <a:spAutoFit/>
          </a:bodyPr>
          <a:lstStyle/>
          <a:p>
            <a:pPr fontAlgn="auto">
              <a:spcBef>
                <a:spcPts val="0"/>
              </a:spcBef>
              <a:spcAft>
                <a:spcPts val="0"/>
              </a:spcAft>
            </a:pPr>
            <a:r>
              <a:rPr lang="en-US" sz="2500" dirty="0">
                <a:solidFill>
                  <a:prstClr val="black"/>
                </a:solidFill>
                <a:latin typeface="Calibri" panose="020F0502020204030204"/>
              </a:rPr>
              <a:t>generating</a:t>
            </a:r>
          </a:p>
          <a:p>
            <a:pPr fontAlgn="auto">
              <a:spcBef>
                <a:spcPts val="0"/>
              </a:spcBef>
              <a:spcAft>
                <a:spcPts val="0"/>
              </a:spcAft>
            </a:pPr>
            <a:r>
              <a:rPr lang="en-US" sz="2500" dirty="0">
                <a:solidFill>
                  <a:prstClr val="black"/>
                </a:solidFill>
                <a:latin typeface="Calibri" panose="020F0502020204030204"/>
              </a:rPr>
              <a:t>process</a:t>
            </a:r>
          </a:p>
        </p:txBody>
      </p:sp>
      <p:sp>
        <p:nvSpPr>
          <p:cNvPr id="94" name="TextBox 93">
            <a:extLst>
              <a:ext uri="{FF2B5EF4-FFF2-40B4-BE49-F238E27FC236}">
                <a16:creationId xmlns:a16="http://schemas.microsoft.com/office/drawing/2014/main" id="{4C28A45E-ECC7-4E30-87B1-6178F12FF16C}"/>
              </a:ext>
            </a:extLst>
          </p:cNvPr>
          <p:cNvSpPr txBox="1"/>
          <p:nvPr/>
        </p:nvSpPr>
        <p:spPr>
          <a:xfrm>
            <a:off x="25298400" y="10570279"/>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2</a:t>
            </a:r>
          </a:p>
        </p:txBody>
      </p:sp>
      <p:sp>
        <p:nvSpPr>
          <p:cNvPr id="95" name="TextBox 94">
            <a:extLst>
              <a:ext uri="{FF2B5EF4-FFF2-40B4-BE49-F238E27FC236}">
                <a16:creationId xmlns:a16="http://schemas.microsoft.com/office/drawing/2014/main" id="{A56A5D55-ADA7-4456-AA49-950B67E7A17A}"/>
              </a:ext>
            </a:extLst>
          </p:cNvPr>
          <p:cNvSpPr txBox="1"/>
          <p:nvPr/>
        </p:nvSpPr>
        <p:spPr>
          <a:xfrm>
            <a:off x="25248393" y="12565347"/>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3</a:t>
            </a:r>
          </a:p>
        </p:txBody>
      </p: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2B67436E-1722-413C-A7AA-DE0A8F5AECF8}"/>
                  </a:ext>
                </a:extLst>
              </p:cNvPr>
              <p:cNvSpPr txBox="1"/>
              <p:nvPr/>
            </p:nvSpPr>
            <p:spPr>
              <a:xfrm>
                <a:off x="27965400" y="9682419"/>
                <a:ext cx="3313823" cy="553998"/>
              </a:xfrm>
              <a:prstGeom prst="rect">
                <a:avLst/>
              </a:prstGeom>
              <a:noFill/>
            </p:spPr>
            <p:txBody>
              <a:bodyPr wrap="square" rtlCol="0">
                <a:spAutoFit/>
              </a:bodyPr>
              <a:lstStyle/>
              <a:p>
                <a:pPr algn="l" fontAlgn="auto">
                  <a:spcBef>
                    <a:spcPts val="0"/>
                  </a:spcBef>
                  <a:spcAft>
                    <a:spcPts val="0"/>
                  </a:spcAft>
                </a:pPr>
                <a:r>
                  <a:rPr lang="en-US" sz="3000" b="0" dirty="0">
                    <a:solidFill>
                      <a:prstClr val="black"/>
                    </a:solidFill>
                  </a:rPr>
                  <a:t>{</a:t>
                </a:r>
                <a14:m>
                  <m:oMath xmlns:m="http://schemas.openxmlformats.org/officeDocument/2006/math">
                    <m:sSub>
                      <m:sSubPr>
                        <m:ctrlPr>
                          <a:rPr lang="en-US" sz="3000" b="0" i="1" smtClean="0">
                            <a:solidFill>
                              <a:prstClr val="black"/>
                            </a:solidFill>
                            <a:latin typeface="Cambria Math" panose="02040503050406030204" pitchFamily="18" charset="0"/>
                          </a:rPr>
                        </m:ctrlPr>
                      </m:sSubPr>
                      <m:e>
                        <m:r>
                          <a:rPr lang="en-US" sz="3000" i="1" smtClean="0">
                            <a:solidFill>
                              <a:prstClr val="black"/>
                            </a:solidFill>
                            <a:latin typeface="Cambria Math" panose="02040503050406030204" pitchFamily="18" charset="0"/>
                          </a:rPr>
                          <m:t>𝒚</m:t>
                        </m:r>
                      </m:e>
                      <m:sub>
                        <m:r>
                          <a:rPr lang="en-US" sz="3000" b="0" i="1" smtClean="0">
                            <a:solidFill>
                              <a:prstClr val="black"/>
                            </a:solidFill>
                            <a:latin typeface="Cambria Math" panose="02040503050406030204" pitchFamily="18" charset="0"/>
                          </a:rPr>
                          <m:t>𝑖</m:t>
                        </m:r>
                      </m:sub>
                    </m:sSub>
                    <m:r>
                      <a:rPr lang="en-US" sz="3000" b="0" i="1" smtClean="0">
                        <a:solidFill>
                          <a:prstClr val="black"/>
                        </a:solidFill>
                        <a:latin typeface="Cambria Math" panose="02040503050406030204" pitchFamily="18" charset="0"/>
                      </a:rPr>
                      <m:t>:</m:t>
                    </m:r>
                    <m:sSub>
                      <m:sSubPr>
                        <m:ctrlPr>
                          <a:rPr lang="en-US" sz="3000" b="0" i="1" smtClean="0">
                            <a:solidFill>
                              <a:prstClr val="black"/>
                            </a:solidFill>
                            <a:latin typeface="Cambria Math" panose="02040503050406030204" pitchFamily="18" charset="0"/>
                          </a:rPr>
                        </m:ctrlPr>
                      </m:sSubPr>
                      <m:e>
                        <m:r>
                          <a:rPr lang="en-US" sz="3000" b="0" i="1" smtClean="0">
                            <a:solidFill>
                              <a:prstClr val="black"/>
                            </a:solidFill>
                            <a:latin typeface="Cambria Math" panose="02040503050406030204" pitchFamily="18" charset="0"/>
                          </a:rPr>
                          <m:t>𝑧</m:t>
                        </m:r>
                      </m:e>
                      <m:sub>
                        <m:r>
                          <a:rPr lang="en-US" sz="3000" b="0" i="1" smtClean="0">
                            <a:solidFill>
                              <a:prstClr val="black"/>
                            </a:solidFill>
                            <a:latin typeface="Cambria Math" panose="02040503050406030204" pitchFamily="18" charset="0"/>
                          </a:rPr>
                          <m:t>𝑖</m:t>
                        </m:r>
                      </m:sub>
                    </m:sSub>
                    <m:r>
                      <a:rPr lang="en-US" sz="3000" b="0" i="1" smtClean="0">
                        <a:solidFill>
                          <a:prstClr val="black"/>
                        </a:solidFill>
                        <a:latin typeface="Cambria Math" panose="02040503050406030204" pitchFamily="18" charset="0"/>
                      </a:rPr>
                      <m:t>=</m:t>
                    </m:r>
                    <m:r>
                      <a:rPr lang="en-US" sz="3000" b="0" i="1" smtClean="0">
                        <a:solidFill>
                          <a:prstClr val="black"/>
                        </a:solidFill>
                        <a:latin typeface="Cambria Math" panose="02040503050406030204" pitchFamily="18" charset="0"/>
                      </a:rPr>
                      <m:t>𝑘</m:t>
                    </m:r>
                  </m:oMath>
                </a14:m>
                <a:r>
                  <a:rPr lang="en-US" sz="3000" b="0" dirty="0">
                    <a:solidFill>
                      <a:prstClr val="black"/>
                    </a:solidFill>
                    <a:latin typeface="Calibri" panose="020F0502020204030204"/>
                  </a:rPr>
                  <a:t>}</a:t>
                </a:r>
              </a:p>
            </p:txBody>
          </p:sp>
        </mc:Choice>
        <mc:Fallback>
          <p:sp>
            <p:nvSpPr>
              <p:cNvPr id="98" name="TextBox 97">
                <a:extLst>
                  <a:ext uri="{FF2B5EF4-FFF2-40B4-BE49-F238E27FC236}">
                    <a16:creationId xmlns:a16="http://schemas.microsoft.com/office/drawing/2014/main" id="{2B67436E-1722-413C-A7AA-DE0A8F5AECF8}"/>
                  </a:ext>
                </a:extLst>
              </p:cNvPr>
              <p:cNvSpPr txBox="1">
                <a:spLocks noRot="1" noChangeAspect="1" noMove="1" noResize="1" noEditPoints="1" noAdjustHandles="1" noChangeArrowheads="1" noChangeShapeType="1" noTextEdit="1"/>
              </p:cNvSpPr>
              <p:nvPr/>
            </p:nvSpPr>
            <p:spPr>
              <a:xfrm>
                <a:off x="27965400" y="9682419"/>
                <a:ext cx="3313823" cy="553998"/>
              </a:xfrm>
              <a:prstGeom prst="rect">
                <a:avLst/>
              </a:prstGeom>
              <a:blipFill>
                <a:blip r:embed="rId28"/>
                <a:stretch>
                  <a:fillRect l="-4420" t="-16484" b="-34066"/>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4F13F2B3-5DE0-465C-AF53-37BFC5AF7DC2}"/>
              </a:ext>
            </a:extLst>
          </p:cNvPr>
          <p:cNvSpPr txBox="1"/>
          <p:nvPr/>
        </p:nvSpPr>
        <p:spPr>
          <a:xfrm>
            <a:off x="29181652" y="10402168"/>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1</a:t>
            </a:r>
          </a:p>
        </p:txBody>
      </p:sp>
      <p:cxnSp>
        <p:nvCxnSpPr>
          <p:cNvPr id="101" name="Straight Arrow Connector 100">
            <a:extLst>
              <a:ext uri="{FF2B5EF4-FFF2-40B4-BE49-F238E27FC236}">
                <a16:creationId xmlns:a16="http://schemas.microsoft.com/office/drawing/2014/main" id="{EA324AC2-638A-41DF-8326-2E72428F2F60}"/>
              </a:ext>
            </a:extLst>
          </p:cNvPr>
          <p:cNvCxnSpPr>
            <a:cxnSpLocks/>
          </p:cNvCxnSpPr>
          <p:nvPr/>
        </p:nvCxnSpPr>
        <p:spPr>
          <a:xfrm flipV="1">
            <a:off x="29049017" y="10323818"/>
            <a:ext cx="0" cy="678656"/>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2EF1B038-412A-4014-A59F-2853CF907C4E}"/>
                  </a:ext>
                </a:extLst>
              </p:cNvPr>
              <p:cNvSpPr txBox="1"/>
              <p:nvPr/>
            </p:nvSpPr>
            <p:spPr>
              <a:xfrm>
                <a:off x="30607343" y="9735411"/>
                <a:ext cx="914161" cy="54111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800" b="0" i="1" smtClean="0">
                              <a:solidFill>
                                <a:prstClr val="black"/>
                              </a:solidFill>
                              <a:latin typeface="Cambria Math" panose="02040503050406030204" pitchFamily="18" charset="0"/>
                            </a:rPr>
                          </m:ctrlPr>
                        </m:sSupPr>
                        <m:e>
                          <m:r>
                            <a:rPr lang="en-US" sz="2800" b="0" i="1">
                              <a:solidFill>
                                <a:prstClr val="black"/>
                              </a:solidFill>
                              <a:latin typeface="Cambria Math" panose="02040503050406030204" pitchFamily="18" charset="0"/>
                            </a:rPr>
                            <m:t>𝑿</m:t>
                          </m:r>
                        </m:e>
                        <m:sup>
                          <m:r>
                            <a:rPr lang="en-US" sz="2800" b="0" i="1">
                              <a:solidFill>
                                <a:prstClr val="black"/>
                              </a:solidFill>
                              <a:latin typeface="Cambria Math" panose="02040503050406030204" pitchFamily="18" charset="0"/>
                            </a:rPr>
                            <m:t>(</m:t>
                          </m:r>
                          <m:r>
                            <a:rPr lang="en-US" sz="2800" b="0" i="1">
                              <a:solidFill>
                                <a:prstClr val="black"/>
                              </a:solidFill>
                              <a:latin typeface="Cambria Math" panose="02040503050406030204" pitchFamily="18" charset="0"/>
                            </a:rPr>
                            <m:t>𝑘</m:t>
                          </m:r>
                          <m:r>
                            <a:rPr lang="en-US" sz="2800" b="0" i="1">
                              <a:solidFill>
                                <a:prstClr val="black"/>
                              </a:solidFill>
                              <a:latin typeface="Cambria Math" panose="02040503050406030204" pitchFamily="18" charset="0"/>
                            </a:rPr>
                            <m:t>)</m:t>
                          </m:r>
                        </m:sup>
                      </m:sSup>
                    </m:oMath>
                  </m:oMathPara>
                </a14:m>
                <a:endParaRPr lang="en-US" sz="3000" b="0" dirty="0">
                  <a:solidFill>
                    <a:prstClr val="black"/>
                  </a:solidFill>
                  <a:latin typeface="Calibri" panose="020F0502020204030204"/>
                </a:endParaRPr>
              </a:p>
            </p:txBody>
          </p:sp>
        </mc:Choice>
        <mc:Fallback>
          <p:sp>
            <p:nvSpPr>
              <p:cNvPr id="103" name="TextBox 102">
                <a:extLst>
                  <a:ext uri="{FF2B5EF4-FFF2-40B4-BE49-F238E27FC236}">
                    <a16:creationId xmlns:a16="http://schemas.microsoft.com/office/drawing/2014/main" id="{2EF1B038-412A-4014-A59F-2853CF907C4E}"/>
                  </a:ext>
                </a:extLst>
              </p:cNvPr>
              <p:cNvSpPr txBox="1">
                <a:spLocks noRot="1" noChangeAspect="1" noMove="1" noResize="1" noEditPoints="1" noAdjustHandles="1" noChangeArrowheads="1" noChangeShapeType="1" noTextEdit="1"/>
              </p:cNvSpPr>
              <p:nvPr/>
            </p:nvSpPr>
            <p:spPr>
              <a:xfrm>
                <a:off x="30607343" y="9735411"/>
                <a:ext cx="914161" cy="541110"/>
              </a:xfrm>
              <a:prstGeom prst="rect">
                <a:avLst/>
              </a:prstGeom>
              <a:blipFill>
                <a:blip r:embed="rId29"/>
                <a:stretch>
                  <a:fillRect/>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25B11E36-E985-4531-B31B-F2591A187654}"/>
              </a:ext>
            </a:extLst>
          </p:cNvPr>
          <p:cNvCxnSpPr>
            <a:cxnSpLocks/>
          </p:cNvCxnSpPr>
          <p:nvPr/>
        </p:nvCxnSpPr>
        <p:spPr>
          <a:xfrm flipH="1">
            <a:off x="29946600" y="9982200"/>
            <a:ext cx="747658" cy="0"/>
          </a:xfrm>
          <a:prstGeom prst="straightConnector1">
            <a:avLst/>
          </a:prstGeom>
          <a:noFill/>
          <a:ln w="19050" cap="flat" cmpd="sng" algn="ctr">
            <a:solidFill>
              <a:sysClr val="windowText" lastClr="000000"/>
            </a:solidFill>
            <a:prstDash val="solid"/>
            <a:miter lim="800000"/>
            <a:tailEnd type="triangle"/>
          </a:ln>
          <a:effectLst/>
        </p:spPr>
      </p:cxnSp>
      <p:sp>
        <p:nvSpPr>
          <p:cNvPr id="106" name="Rectangle 105">
            <a:extLst>
              <a:ext uri="{FF2B5EF4-FFF2-40B4-BE49-F238E27FC236}">
                <a16:creationId xmlns:a16="http://schemas.microsoft.com/office/drawing/2014/main" id="{13DEF474-29E5-4A01-ACDC-4F511472071D}"/>
              </a:ext>
            </a:extLst>
          </p:cNvPr>
          <p:cNvSpPr/>
          <p:nvPr/>
        </p:nvSpPr>
        <p:spPr>
          <a:xfrm>
            <a:off x="27965400" y="9583609"/>
            <a:ext cx="3444431" cy="635794"/>
          </a:xfrm>
          <a:prstGeom prst="rect">
            <a:avLst/>
          </a:prstGeom>
          <a:noFill/>
          <a:ln w="19050" cap="flat" cmpd="sng" algn="ctr">
            <a:solidFill>
              <a:srgbClr val="FF0000"/>
            </a:solidFill>
            <a:prstDash val="sys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F2E815-E9E8-467E-838B-0109CE37ECC0}"/>
              </a:ext>
            </a:extLst>
          </p:cNvPr>
          <p:cNvCxnSpPr>
            <a:cxnSpLocks/>
          </p:cNvCxnSpPr>
          <p:nvPr/>
        </p:nvCxnSpPr>
        <p:spPr>
          <a:xfrm>
            <a:off x="29166841" y="10340832"/>
            <a:ext cx="0" cy="661642"/>
          </a:xfrm>
          <a:prstGeom prst="straightConnector1">
            <a:avLst/>
          </a:prstGeom>
          <a:noFill/>
          <a:ln w="19050" cap="flat" cmpd="sng" algn="ctr">
            <a:solidFill>
              <a:srgbClr val="FF0000"/>
            </a:solidFill>
            <a:prstDash val="sysDash"/>
            <a:miter lim="800000"/>
            <a:tailEnd type="triangle"/>
          </a:ln>
          <a:effectLst/>
        </p:spPr>
      </p:cxnSp>
      <p:sp>
        <p:nvSpPr>
          <p:cNvPr id="12" name="Rectangle 11">
            <a:extLst>
              <a:ext uri="{FF2B5EF4-FFF2-40B4-BE49-F238E27FC236}">
                <a16:creationId xmlns:a16="http://schemas.microsoft.com/office/drawing/2014/main" id="{C95D6360-C351-4DE3-801F-38EB4524CFB7}"/>
              </a:ext>
            </a:extLst>
          </p:cNvPr>
          <p:cNvSpPr/>
          <p:nvPr/>
        </p:nvSpPr>
        <p:spPr bwMode="auto">
          <a:xfrm>
            <a:off x="27862326" y="9516485"/>
            <a:ext cx="1983019" cy="779124"/>
          </a:xfrm>
          <a:prstGeom prst="rect">
            <a:avLst/>
          </a:prstGeom>
          <a:noFill/>
          <a:ln w="19050"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a:ln>
                <a:noFill/>
              </a:ln>
              <a:solidFill>
                <a:srgbClr val="FF9900"/>
              </a:solidFill>
              <a:effectLst/>
              <a:latin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4706</TotalTime>
  <Words>1403</Words>
  <Application>Microsoft Office PowerPoint</Application>
  <PresentationFormat>Custom</PresentationFormat>
  <Paragraphs>139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Cambria Math</vt:lpstr>
      <vt:lpstr>Calibri</vt:lpstr>
      <vt:lpstr>Nunito</vt:lpstr>
      <vt:lpstr>Open Sans</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wei ganchao</cp:lastModifiedBy>
  <cp:revision>188</cp:revision>
  <dcterms:modified xsi:type="dcterms:W3CDTF">2021-11-01T14:27:50Z</dcterms:modified>
  <cp:category>science research poster</cp:category>
</cp:coreProperties>
</file>